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8" r:id="rId1"/>
  </p:sldMasterIdLst>
  <p:notesMasterIdLst>
    <p:notesMasterId r:id="rId38"/>
  </p:notesMasterIdLst>
  <p:handoutMasterIdLst>
    <p:handoutMasterId r:id="rId39"/>
  </p:handoutMasterIdLst>
  <p:sldIdLst>
    <p:sldId id="293" r:id="rId2"/>
    <p:sldId id="259" r:id="rId3"/>
    <p:sldId id="352" r:id="rId4"/>
    <p:sldId id="353" r:id="rId5"/>
    <p:sldId id="349" r:id="rId6"/>
    <p:sldId id="350" r:id="rId7"/>
    <p:sldId id="331" r:id="rId8"/>
    <p:sldId id="322" r:id="rId9"/>
    <p:sldId id="296" r:id="rId10"/>
    <p:sldId id="323" r:id="rId11"/>
    <p:sldId id="324" r:id="rId12"/>
    <p:sldId id="325" r:id="rId13"/>
    <p:sldId id="326" r:id="rId14"/>
    <p:sldId id="327" r:id="rId15"/>
    <p:sldId id="328" r:id="rId16"/>
    <p:sldId id="332" r:id="rId17"/>
    <p:sldId id="330" r:id="rId18"/>
    <p:sldId id="329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51" r:id="rId32"/>
    <p:sldId id="345" r:id="rId33"/>
    <p:sldId id="346" r:id="rId34"/>
    <p:sldId id="347" r:id="rId35"/>
    <p:sldId id="348" r:id="rId36"/>
    <p:sldId id="297" r:id="rId3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Gill Sans Ultra Bold Condensed" panose="020B0A06020104020203" pitchFamily="34" charset="0"/>
      <p:regular r:id="rId46"/>
    </p:embeddedFont>
    <p:embeddedFont>
      <p:font typeface="HY견고딕" panose="02030600000101010101" pitchFamily="18" charset="-127"/>
      <p:regular r:id="rId47"/>
    </p:embeddedFont>
    <p:embeddedFont>
      <p:font typeface="HY나무B" panose="02030600000101010101" pitchFamily="18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  <p:embeddedFont>
      <p:font typeface="메이플스토리" panose="02000300000000000000" pitchFamily="2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58">
          <p15:clr>
            <a:srgbClr val="A4A3A4"/>
          </p15:clr>
        </p15:guide>
        <p15:guide id="4" pos="287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709"/>
    <a:srgbClr val="78B6CF"/>
    <a:srgbClr val="0075D2"/>
    <a:srgbClr val="A3B07D"/>
    <a:srgbClr val="95AD4F"/>
    <a:srgbClr val="027CD1"/>
    <a:srgbClr val="006600"/>
    <a:srgbClr val="FFD04B"/>
    <a:srgbClr val="FFC523"/>
    <a:srgbClr val="2075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 snapToObjects="1">
      <p:cViewPr varScale="1">
        <p:scale>
          <a:sx n="101" d="100"/>
          <a:sy n="101" d="100"/>
        </p:scale>
        <p:origin x="3120" y="108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1836" y="90"/>
      </p:cViewPr>
      <p:guideLst>
        <p:guide orient="horz" pos="2880"/>
        <p:guide pos="2160"/>
        <p:guide orient="horz" pos="2158"/>
        <p:guide pos="287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1:36:30.53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fitToCurve" value="1"/>
    </inkml:brush>
  </inkml:definitions>
  <inkml:trace contextRef="#ctx0" brushRef="#br0">0 0 24575,'53'3'0,"101"18"0,-16 0 0,-71-12 0,-40-4 0,52 1 0,847-7 0,-907 3 0,1-1 0,27 8 0,-28-5 0,1-1 0,26 1 0,0-3 0,87 14 0,-79-9 0,1-3 0,89-5 0,-36 0 0,-19 3 0,101-3 0,-160-2 0,1-1 0,33-11 0,-31 2-1365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1:48:47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15798 0 24575,'1'1'0,"0"-1"0,-1 1 0,1-1 0,0 0 0,0 1 0,0 0 0,0-1 0,0 1 0,-1-1 0,1 1 0,0 0 0,0 0 0,-1-1 0,1 1 0,-1 0 0,1 0 0,-1 0 0,1 0 0,-1 0 0,1 0 0,-1 0 0,0 0 0,1 0 0,-1 0 0,0 0 0,0 0 0,0 1 0,4 34 0,-4-32 0,2 245 0,-3-128 0,-1-99 0,0 0 0,-7 29 0,-1 3 0,-10 49 0,11-69 0,-5 54 0,5-15 0,3-38 0,0 43 0,5-62 0,-1 0 0,0 0 0,-1 0 0,-10 28 0,7-28 0,2 0 0,0 0 0,1 1 0,-2 24 0,1 12 0,-16 80 0,2-14 0,14-94 0,-14 44 0,13-50 0,0 0 0,0 1 0,2-1 0,-1 21 0,2-10 0,-2-1 0,-13 52 0,-3 20 0,-10 53 0,13-83 0,6-10 0,3-19 0,-18 60 0,15-64 0,-9 68 0,18-98 0,-24 181 0,6-57 0,11-89 0,3 1 0,-2 61 0,9-74 0,0-3 0,-2 0 0,0 1 0,-2-1 0,-6 30 0,5-34 0,0-1 0,2 1 0,1 35 0,1-34 0,-1-1 0,-1 1 0,-6 29 0,-14 109 0,-3-7 0,19-79 0,5-54 0,-1 0 0,-7 30 0,-6 59 0,5-34 0,3 4 0,7-64 0,-2 0 0,0 0 0,0 0 0,-2-1 0,0 1 0,-7 17 0,6-19 0,0 1 0,2 0 0,0 0 0,0 0 0,1 35 0,-5 35 0,2-51 0,-1 44 0,5-45 0,-9 51 0,8-75 0,1-5 0,0 0 0,0 0 0,-1 0 0,1 0 0,-2 0 0,1 0 0,-4 6 0,4-10 0,1 0 0,-1 0 0,0 0 0,0 0 0,0-1 0,0 1 0,-1-1 0,1 1 0,0-1 0,-1 0 0,1 0 0,-1 0 0,1 0 0,-1 0 0,0-1 0,1 1 0,-1-1 0,1 1 0,-1-1 0,-3 0 0,-17-1 0,0 0 0,0-1 0,-35-9 0,-12-1 0,-209-31 0,-1 0 0,130 22 0,90 12 0,33 4 0,0 1 0,-32 0 0,-32 4 0,-119-15 0,113 8 0,63 6 0,-51-9 0,28 2 0,-1 4 0,0 1 0,-63 7 0,6-2 0,-574-2 0,667-1 0,0-2 0,0 0 0,-39-12 0,39 9 0,0 1 0,0 1 0,-42-3 0,-91 10 0,-143-5 0,234-9 0,45 7 0,-1 1 0,-27-1 0,-492 5 0,520-2 0,0-1 0,-28-6 0,27 4 0,0 0 0,-26 0 0,-493 5 0,520 0 0,-1 1 0,-27 6 0,27-4 0,1 0 0,-28 0 0,-599-5 0,621 0 0,-47-9 0,46 5 0,-45-2 0,-811 8 0,862-2 0,0-1 0,-26-6 0,26 4 0,-1 1 0,-24-1 0,-72 6 0,-90-4 0,131-8 0,45 5 0,-55-2 0,42 8 0,14 0 0,-1-1 0,0-2 0,-57-10 0,49 6 0,0 1 0,-1 3 0,1 1 0,-46 4 0,-9 0 0,-1843-3 0,1923 1 0,0 0 0,0 2 0,0-1 0,1 2 0,-20 7 0,19-6 0,-1-1 0,0 0 0,0-1 0,-18 2 0,-161 18 0,149-19 0,0 3 0,-58 16 0,40-3 0,29-8 0,0-1 0,0-2 0,0-2 0,-1-1 0,-53 2 0,0-7 0,-83-3 0,107-9 0,45 7 0,0 1 0,-29-2 0,4 6 0,16-1 0,0 0 0,0-2 0,-48-8 0,15-3 0,-83-6 0,-8-2 0,88 13 0,20 1 0,-63 0 0,36 9 0,-95-4 0,103-8 0,43 6 0,0 1 0,-27-1 0,3 3 0,1-2 0,-48-9 0,10 4 0,58 7 0,-1-1 0,-24-5 0,-157-25 0,193 30 0,0 0 0,0-1 0,1-1 0,-15-5 0,15 4 0,1 2 0,-1-1 0,0 1 0,0 1 0,-14-2 0,-52-7 0,54 7 0,-1 0 0,-23 1 0,-77 5 0,-98-4 0,146-8 0,43 5 0,-51-2 0,-455 8 0,511 2 0,0 0 0,-1 2 0,-31 9 0,34-8 0,-20 6 0,24-6 0,1 0 0,-1-2 0,-40 3 0,-109 14 0,-66-22-1365,218 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1:50:48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15789 23 24575,'-2'127'0,"4"134"0,10-205 0,-10-48 0,1-1 0,-1 1 0,-1 0 0,1 0 0,-1 0 0,-1 0 0,0 0 0,0 0 0,0 0 0,-1 0 0,0 0 0,-3 9 0,3-15 0,0 0 0,-1 0 0,1 0 0,-1 0 0,1 0 0,-1 0 0,0-1 0,0 1 0,0-1 0,0 1 0,0-1 0,0 1 0,0-1 0,-1 0 0,1 0 0,0 0 0,-1-1 0,1 1 0,-1 0 0,1-1 0,0 1 0,-1-1 0,-2 0 0,-68-1 0,51-1 0,-221 2 0,-58-2 0,270-2 0,-56-14 0,60 11 0,0 2 0,-55-5 0,-90-11 0,-388 22 0,548-2 0,-1-1 0,1 0 0,-1 0 0,1-1 0,-22-9 0,21 7 0,1 1 0,-1 0 0,0 1 0,0 0 0,-20-1 0,-75-8 0,43 3 0,13 1 0,-56-17 0,-16-2 0,-159-33 0,154 38 0,-97-20 0,197 38 0,-77-10 0,-42-7 0,94 6 0,40 10 0,0 1 0,0 0 0,-1 1 0,-25-1 0,-12 4 0,27 0 0,-1 0 0,1-2 0,-49-8 0,48 5 0,0 1 0,-45 0 0,40 3 0,-43-7 0,36 3 0,-74 0 0,75 5 0,-1-2 0,-39-7 0,19 2 0,-1 2 0,0 3 0,-59 5 0,3 0 0,3-1 0,-120-5 0,155-7 0,46 5 0,-55-2 0,-41-4 0,84 6 0,-45 0 0,-9 7 0,-129-4 0,162-9 0,45 7 0,0 1 0,-29-1 0,-1374 5 0,1407-1 0,-1 2 0,-30 7 0,-27 2 0,59-10 0,0 1 0,0 1 0,1 0 0,-27 10 0,27-8 0,0-1 0,-1 0 0,0-1 0,0-1 0,-16 2 0,-26-3 0,-88 13 0,90-8 0,-1-3 0,-89-5 0,36 0 0,-1011 2 0,1099-1 0,0-1 0,-26-6 0,26 4 0,0 1 0,-25-1 0,-60-7 0,74 6 0,-49-1 0,60 5 0,-1-1 0,-24-6 0,-41-2 0,47 8 0,1-1 0,-41-9 0,37 8 0,-1 1 0,0 1 0,-43 6 0,32-2 0,-60-4 0,50-8 0,44 6 0,0 1 0,-26-1 0,-7 4 0,25 1 0,-1-1 0,0-2 0,0-1 0,-28-6 0,19 3 0,0 1 0,0 2 0,0 2 0,-52 5 0,-4-2 0,31-3 0,-89-14 0,107 11 0,0 2 0,-52 4 0,45 0 0,-53-5 0,41-8 0,45 7 0,0 1 0,-29-2 0,-1266 6 0,1294 0 0,1 1 0,-28 7 0,27-5 0,1-1 0,-28 1 0,-125 17 0,27-10 0,-12 0 0,116-10 0,0 1 0,-54 11 0,40-7 0,1-3 0,-91-5 0,38-1 0,-1292 4 0,1382-2-227,0-1-1,0 0 1,0-1-1,0-1 1,-24-9-1,28 7-6598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539552" y="1196752"/>
            <a:ext cx="8064896" cy="9924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78B6C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05273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05273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05273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4713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18382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152709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76711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76711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76711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4143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179203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8352928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ln>
                  <a:noFill/>
                </a:ln>
                <a:solidFill>
                  <a:srgbClr val="78B6C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2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customXml" Target="../ink/ink1.xml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71.JPG"/><Relationship Id="rId7" Type="http://schemas.openxmlformats.org/officeDocument/2006/relationships/customXml" Target="../ink/ink2.xml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10" Type="http://schemas.openxmlformats.org/officeDocument/2006/relationships/image" Target="../media/image690.png"/><Relationship Id="rId4" Type="http://schemas.openxmlformats.org/officeDocument/2006/relationships/image" Target="../media/image72.JPG"/><Relationship Id="rId9" Type="http://schemas.openxmlformats.org/officeDocument/2006/relationships/customXml" Target="../ink/ink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701040" y="801370"/>
            <a:ext cx="8065135" cy="992505"/>
          </a:xfrm>
        </p:spPr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캠핑카 웹페이지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78560" y="1695450"/>
            <a:ext cx="6858000" cy="24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캠핑카 대여 웹페이지를 구현하였습니다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.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3903980" y="6166485"/>
            <a:ext cx="1335405" cy="338455"/>
            <a:chOff x="3903980" y="6166485"/>
            <a:chExt cx="1335405" cy="338455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05885" y="6166485"/>
              <a:ext cx="1332230" cy="338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4105275" y="6341745"/>
              <a:ext cx="85725" cy="130175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4203065" y="6334125"/>
              <a:ext cx="26670" cy="138430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7"/>
            <p:cNvSpPr>
              <a:spLocks noEditPoints="1"/>
            </p:cNvSpPr>
            <p:nvPr/>
          </p:nvSpPr>
          <p:spPr bwMode="auto">
            <a:xfrm>
              <a:off x="4247515" y="6337300"/>
              <a:ext cx="28575" cy="135255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4290060" y="6334125"/>
              <a:ext cx="88900" cy="138430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4392930" y="6374130"/>
              <a:ext cx="88900" cy="97790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4540250" y="6343650"/>
              <a:ext cx="134620" cy="128905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4693920" y="6376035"/>
              <a:ext cx="79375" cy="96520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4790440" y="6376035"/>
              <a:ext cx="129540" cy="96520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3"/>
            <p:cNvSpPr>
              <a:spLocks noEditPoints="1"/>
            </p:cNvSpPr>
            <p:nvPr/>
          </p:nvSpPr>
          <p:spPr bwMode="auto">
            <a:xfrm>
              <a:off x="4944110" y="6334125"/>
              <a:ext cx="77470" cy="138430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14"/>
            <p:cNvSpPr>
              <a:spLocks noEditPoints="1"/>
            </p:cNvSpPr>
            <p:nvPr/>
          </p:nvSpPr>
          <p:spPr bwMode="auto">
            <a:xfrm>
              <a:off x="5032375" y="6376035"/>
              <a:ext cx="80645" cy="96520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5130800" y="6376035"/>
              <a:ext cx="48895" cy="96520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6"/>
            <p:cNvSpPr>
              <a:spLocks/>
            </p:cNvSpPr>
            <p:nvPr/>
          </p:nvSpPr>
          <p:spPr bwMode="auto">
            <a:xfrm>
              <a:off x="5177790" y="6376035"/>
              <a:ext cx="61595" cy="96520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7"/>
            <p:cNvSpPr>
              <a:spLocks/>
            </p:cNvSpPr>
            <p:nvPr/>
          </p:nvSpPr>
          <p:spPr bwMode="auto">
            <a:xfrm>
              <a:off x="3909060" y="616648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8"/>
            <p:cNvSpPr>
              <a:spLocks/>
            </p:cNvSpPr>
            <p:nvPr/>
          </p:nvSpPr>
          <p:spPr bwMode="auto">
            <a:xfrm>
              <a:off x="3909060" y="616648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9"/>
            <p:cNvSpPr>
              <a:spLocks/>
            </p:cNvSpPr>
            <p:nvPr/>
          </p:nvSpPr>
          <p:spPr bwMode="auto">
            <a:xfrm>
              <a:off x="3903980" y="6259830"/>
              <a:ext cx="135890" cy="152400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0"/>
            <p:cNvSpPr>
              <a:spLocks/>
            </p:cNvSpPr>
            <p:nvPr/>
          </p:nvSpPr>
          <p:spPr bwMode="auto">
            <a:xfrm>
              <a:off x="3909060" y="634936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1"/>
            <p:cNvSpPr>
              <a:spLocks/>
            </p:cNvSpPr>
            <p:nvPr/>
          </p:nvSpPr>
          <p:spPr bwMode="auto">
            <a:xfrm>
              <a:off x="4059555" y="6166485"/>
              <a:ext cx="135890" cy="153670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8E501-63FF-4891-9F25-154F42E147B1}"/>
              </a:ext>
            </a:extLst>
          </p:cNvPr>
          <p:cNvSpPr txBox="1"/>
          <p:nvPr/>
        </p:nvSpPr>
        <p:spPr>
          <a:xfrm>
            <a:off x="1671955" y="1941195"/>
            <a:ext cx="620204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2018100272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양석준 </a:t>
            </a:r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2018100284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이종하</a:t>
            </a:r>
            <a:endParaRPr lang="en-US" altLang="ko-KR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2018100280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박영민 </a:t>
            </a:r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2018100254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한정엽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36FC1-5D77-4DA0-A455-DD32DE2734A9}"/>
              </a:ext>
            </a:extLst>
          </p:cNvPr>
          <p:cNvSpPr txBox="1"/>
          <p:nvPr/>
        </p:nvSpPr>
        <p:spPr>
          <a:xfrm>
            <a:off x="7308215" y="2204720"/>
            <a:ext cx="16560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교수님</a:t>
            </a:r>
            <a:r>
              <a:rPr lang="en-US" altLang="ko-KR" dirty="0">
                <a:solidFill>
                  <a:schemeClr val="accent1"/>
                </a:solidFill>
              </a:rPr>
              <a:t>:</a:t>
            </a:r>
            <a:r>
              <a:rPr lang="ko-KR" altLang="en-US" dirty="0">
                <a:solidFill>
                  <a:schemeClr val="accent1"/>
                </a:solidFill>
              </a:rPr>
              <a:t>이현호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E2BBCE-AA99-4548-AEBC-C4413923C579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605" y="1264285"/>
            <a:ext cx="8402955" cy="4882515"/>
          </a:xfrm>
        </p:spPr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로그인 </a:t>
            </a:r>
            <a:r>
              <a:rPr lang="en-US" altLang="ko-KR" dirty="0"/>
              <a:t>PRO </a:t>
            </a:r>
            <a:r>
              <a:rPr lang="ko-KR" altLang="en-US" dirty="0"/>
              <a:t>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665CC3-6E49-429A-9188-28EE434D1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1038860"/>
            <a:ext cx="9145270" cy="5331460"/>
          </a:xfrm>
          <a:prstGeom prst="rect">
            <a:avLst/>
          </a:prstGeom>
        </p:spPr>
      </p:pic>
      <p:sp>
        <p:nvSpPr>
          <p:cNvPr id="10" name="오른쪽 화살표 2">
            <a:extLst>
              <a:ext uri="{FF2B5EF4-FFF2-40B4-BE49-F238E27FC236}">
                <a16:creationId xmlns:a16="http://schemas.microsoft.com/office/drawing/2014/main" id="{9EB55132-627B-4A62-A72C-7F0B2CB64CE1}"/>
              </a:ext>
            </a:extLst>
          </p:cNvPr>
          <p:cNvSpPr/>
          <p:nvPr/>
        </p:nvSpPr>
        <p:spPr>
          <a:xfrm>
            <a:off x="4879340" y="4101465"/>
            <a:ext cx="683260" cy="32194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2065F-F23A-4F8A-9A58-DF8C98C77E40}"/>
              </a:ext>
            </a:extLst>
          </p:cNvPr>
          <p:cNvSpPr txBox="1"/>
          <p:nvPr/>
        </p:nvSpPr>
        <p:spPr>
          <a:xfrm>
            <a:off x="5713730" y="3938905"/>
            <a:ext cx="334772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LogonDB</a:t>
            </a:r>
            <a:r>
              <a:rPr lang="ko-KR" altLang="en-US" dirty="0"/>
              <a:t>에서 </a:t>
            </a:r>
            <a:r>
              <a:rPr lang="en-US" altLang="ko-KR" dirty="0"/>
              <a:t>userCheck() </a:t>
            </a:r>
            <a:r>
              <a:rPr lang="ko-KR" altLang="en-US" dirty="0"/>
              <a:t>메소드 가져오기</a:t>
            </a:r>
          </a:p>
        </p:txBody>
      </p:sp>
      <p:sp>
        <p:nvSpPr>
          <p:cNvPr id="12" name="오른쪽 화살표 7">
            <a:extLst>
              <a:ext uri="{FF2B5EF4-FFF2-40B4-BE49-F238E27FC236}">
                <a16:creationId xmlns:a16="http://schemas.microsoft.com/office/drawing/2014/main" id="{4B6215A4-C50F-4126-9A8C-D15761139872}"/>
              </a:ext>
            </a:extLst>
          </p:cNvPr>
          <p:cNvSpPr/>
          <p:nvPr/>
        </p:nvSpPr>
        <p:spPr>
          <a:xfrm>
            <a:off x="5918835" y="1708150"/>
            <a:ext cx="683260" cy="32194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43399-7213-4D2F-985B-6F29884D610C}"/>
              </a:ext>
            </a:extLst>
          </p:cNvPr>
          <p:cNvSpPr txBox="1"/>
          <p:nvPr/>
        </p:nvSpPr>
        <p:spPr>
          <a:xfrm>
            <a:off x="6896735" y="1429385"/>
            <a:ext cx="166751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getParameter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 값 </a:t>
            </a:r>
            <a:endParaRPr lang="en-US" altLang="ko-KR" dirty="0"/>
          </a:p>
          <a:p>
            <a:r>
              <a:rPr lang="ko-KR" altLang="en-US" dirty="0"/>
              <a:t>가져오기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F09821-ACBF-475B-BD5D-528B8F536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1036320"/>
            <a:ext cx="9145270" cy="533146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DF82162-FCAF-4BD2-ADE7-18634B9FD4F1}"/>
              </a:ext>
            </a:extLst>
          </p:cNvPr>
          <p:cNvCxnSpPr>
            <a:cxnSpLocks/>
          </p:cNvCxnSpPr>
          <p:nvPr/>
        </p:nvCxnSpPr>
        <p:spPr>
          <a:xfrm>
            <a:off x="7092315" y="3140710"/>
            <a:ext cx="147193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2540742-FA51-4DE2-B583-B0D5F8F1F360}"/>
              </a:ext>
            </a:extLst>
          </p:cNvPr>
          <p:cNvSpPr txBox="1"/>
          <p:nvPr/>
        </p:nvSpPr>
        <p:spPr>
          <a:xfrm>
            <a:off x="6976745" y="3303270"/>
            <a:ext cx="170243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이메일을</a:t>
            </a:r>
            <a:r>
              <a:rPr lang="en-US" altLang="ko-KR" sz="1400" dirty="0"/>
              <a:t> </a:t>
            </a:r>
            <a:r>
              <a:rPr lang="ko-KR" altLang="en-US" sz="1400" dirty="0"/>
              <a:t>조건으로 사용해 확인을 한다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2571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248794-8F17-41EE-A510-A637421591EB}"/>
              </a:ext>
            </a:extLst>
          </p:cNvPr>
          <p:cNvSpPr/>
          <p:nvPr/>
        </p:nvSpPr>
        <p:spPr>
          <a:xfrm>
            <a:off x="0" y="108458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회원가입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76F73B-5D43-4F16-BA45-19B0BC522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057910"/>
            <a:ext cx="8532495" cy="2555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3FD57E-5996-40FF-B660-B11978EEE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115"/>
            <a:ext cx="8532495" cy="32708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61F57E-E8FA-4060-B720-3C7234A5BA88}"/>
              </a:ext>
            </a:extLst>
          </p:cNvPr>
          <p:cNvSpPr/>
          <p:nvPr/>
        </p:nvSpPr>
        <p:spPr>
          <a:xfrm>
            <a:off x="179705" y="1264285"/>
            <a:ext cx="8208645" cy="2143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160794-B0B6-4EE9-B9E1-D2137B6CC66A}"/>
              </a:ext>
            </a:extLst>
          </p:cNvPr>
          <p:cNvSpPr/>
          <p:nvPr/>
        </p:nvSpPr>
        <p:spPr>
          <a:xfrm>
            <a:off x="121920" y="3723005"/>
            <a:ext cx="8208645" cy="2955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8CCE0-5DFC-47CC-9D84-23662BE05391}"/>
              </a:ext>
            </a:extLst>
          </p:cNvPr>
          <p:cNvSpPr txBox="1"/>
          <p:nvPr/>
        </p:nvSpPr>
        <p:spPr>
          <a:xfrm>
            <a:off x="5480685" y="3359785"/>
            <a:ext cx="312356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카카오 주소 코드</a:t>
            </a:r>
          </a:p>
        </p:txBody>
      </p:sp>
    </p:spTree>
    <p:extLst>
      <p:ext uri="{BB962C8B-B14F-4D97-AF65-F5344CB8AC3E}">
        <p14:creationId xmlns:p14="http://schemas.microsoft.com/office/powerpoint/2010/main" val="280770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회원가입 </a:t>
            </a:r>
            <a:r>
              <a:rPr lang="en-US" altLang="ko-KR" dirty="0"/>
              <a:t>PRO</a:t>
            </a:r>
            <a:r>
              <a:rPr lang="ko-KR" altLang="en-US" dirty="0"/>
              <a:t> 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4FCE4D-72DF-4430-8B45-253ADD137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4540885"/>
            <a:ext cx="5534025" cy="1619250"/>
          </a:xfrm>
          <a:prstGeom prst="rect">
            <a:avLst/>
          </a:prstGeom>
        </p:spPr>
      </p:pic>
      <p:sp>
        <p:nvSpPr>
          <p:cNvPr id="10" name="오른쪽 화살표 7">
            <a:extLst>
              <a:ext uri="{FF2B5EF4-FFF2-40B4-BE49-F238E27FC236}">
                <a16:creationId xmlns:a16="http://schemas.microsoft.com/office/drawing/2014/main" id="{E93DB5D6-A301-4BDA-A7F0-E8DB0B9822F2}"/>
              </a:ext>
            </a:extLst>
          </p:cNvPr>
          <p:cNvSpPr/>
          <p:nvPr/>
        </p:nvSpPr>
        <p:spPr>
          <a:xfrm>
            <a:off x="5563870" y="5014595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90989-F56B-4097-9F44-36831CACD3A8}"/>
              </a:ext>
            </a:extLst>
          </p:cNvPr>
          <p:cNvSpPr txBox="1"/>
          <p:nvPr/>
        </p:nvSpPr>
        <p:spPr>
          <a:xfrm>
            <a:off x="6078220" y="4998720"/>
            <a:ext cx="315023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회원가입후 로그인페이지로 이동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A25111-3612-49D8-9C3D-0D263A31D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" y="1162685"/>
            <a:ext cx="7537450" cy="56953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EEBF4D-190C-4D7F-8C58-ED2FB1E2B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6005830" cy="3213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4841BF-30DB-4CC8-BF61-C01F82A1CAF2}"/>
              </a:ext>
            </a:extLst>
          </p:cNvPr>
          <p:cNvSpPr txBox="1"/>
          <p:nvPr/>
        </p:nvSpPr>
        <p:spPr>
          <a:xfrm>
            <a:off x="4932045" y="3058795"/>
            <a:ext cx="296291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insertDB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addCust() </a:t>
            </a:r>
            <a:r>
              <a:rPr lang="ko-KR" altLang="en-US" dirty="0"/>
              <a:t>메소드 가져오기</a:t>
            </a:r>
          </a:p>
        </p:txBody>
      </p:sp>
      <p:sp>
        <p:nvSpPr>
          <p:cNvPr id="7" name="오른쪽 화살표 4">
            <a:extLst>
              <a:ext uri="{FF2B5EF4-FFF2-40B4-BE49-F238E27FC236}">
                <a16:creationId xmlns:a16="http://schemas.microsoft.com/office/drawing/2014/main" id="{5E5ADB31-2427-4768-A7E7-AAECCFCC6304}"/>
              </a:ext>
            </a:extLst>
          </p:cNvPr>
          <p:cNvSpPr/>
          <p:nvPr/>
        </p:nvSpPr>
        <p:spPr>
          <a:xfrm>
            <a:off x="3923665" y="3213100"/>
            <a:ext cx="85344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6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8" grpId="0"/>
      <p:bldP spid="8" grpId="1"/>
      <p:bldP spid="7" grpId="0" animBg="1"/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31115" y="1058545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F7BA48-4291-49B9-9CBF-30FD454F5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1124585"/>
            <a:ext cx="6585585" cy="4343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C31D34-C88C-422B-913F-032029203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455"/>
            <a:ext cx="7900035" cy="583311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대여사 코드</a:t>
            </a:r>
          </a:p>
        </p:txBody>
      </p:sp>
      <p:sp>
        <p:nvSpPr>
          <p:cNvPr id="6" name="오른쪽 화살표 12">
            <a:extLst>
              <a:ext uri="{FF2B5EF4-FFF2-40B4-BE49-F238E27FC236}">
                <a16:creationId xmlns:a16="http://schemas.microsoft.com/office/drawing/2014/main" id="{930E0873-0C4E-4127-8B24-C792702AF1FA}"/>
              </a:ext>
            </a:extLst>
          </p:cNvPr>
          <p:cNvSpPr/>
          <p:nvPr/>
        </p:nvSpPr>
        <p:spPr>
          <a:xfrm>
            <a:off x="6518275" y="2167890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2CCF8-56C7-48D3-9229-F9DAEF7D4582}"/>
              </a:ext>
            </a:extLst>
          </p:cNvPr>
          <p:cNvSpPr txBox="1"/>
          <p:nvPr/>
        </p:nvSpPr>
        <p:spPr>
          <a:xfrm>
            <a:off x="7005320" y="2145665"/>
            <a:ext cx="210248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selCompany </a:t>
            </a:r>
            <a:r>
              <a:rPr lang="ko-KR" altLang="en-US" sz="1600" dirty="0"/>
              <a:t>가져오기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E4FA041-7A87-40E2-855B-9D1C9F6E3475}"/>
              </a:ext>
            </a:extLst>
          </p:cNvPr>
          <p:cNvSpPr/>
          <p:nvPr/>
        </p:nvSpPr>
        <p:spPr>
          <a:xfrm>
            <a:off x="1580515" y="2628900"/>
            <a:ext cx="6334760" cy="644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DF110E8-42C1-4BC4-BB5C-AC3FFDDF6EE5}"/>
              </a:ext>
            </a:extLst>
          </p:cNvPr>
          <p:cNvCxnSpPr>
            <a:cxnSpLocks/>
          </p:cNvCxnSpPr>
          <p:nvPr/>
        </p:nvCxnSpPr>
        <p:spPr>
          <a:xfrm flipV="1">
            <a:off x="4901565" y="2279650"/>
            <a:ext cx="0" cy="3454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BEABFB-A66D-4B81-8F23-229BC643C33C}"/>
              </a:ext>
            </a:extLst>
          </p:cNvPr>
          <p:cNvCxnSpPr/>
          <p:nvPr/>
        </p:nvCxnSpPr>
        <p:spPr>
          <a:xfrm>
            <a:off x="4901565" y="2291715"/>
            <a:ext cx="3962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40BBD2-7C0D-4CF6-80FE-F5A5101ECB2C}"/>
              </a:ext>
            </a:extLst>
          </p:cNvPr>
          <p:cNvSpPr txBox="1"/>
          <p:nvPr/>
        </p:nvSpPr>
        <p:spPr>
          <a:xfrm>
            <a:off x="5359400" y="2107565"/>
            <a:ext cx="13722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SQL </a:t>
            </a:r>
            <a:r>
              <a:rPr lang="ko-KR" altLang="en-US" dirty="0"/>
              <a:t>쿼리문</a:t>
            </a:r>
          </a:p>
        </p:txBody>
      </p:sp>
    </p:spTree>
    <p:extLst>
      <p:ext uri="{BB962C8B-B14F-4D97-AF65-F5344CB8AC3E}">
        <p14:creationId xmlns:p14="http://schemas.microsoft.com/office/powerpoint/2010/main" val="201552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9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A8D278-3046-45F8-BF5A-B183A0ACD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7000240" cy="5805170"/>
          </a:xfrm>
          <a:prstGeom prst="rect">
            <a:avLst/>
          </a:prstGeom>
        </p:spPr>
      </p:pic>
      <p:sp>
        <p:nvSpPr>
          <p:cNvPr id="7" name="오른쪽 화살표 5">
            <a:extLst>
              <a:ext uri="{FF2B5EF4-FFF2-40B4-BE49-F238E27FC236}">
                <a16:creationId xmlns:a16="http://schemas.microsoft.com/office/drawing/2014/main" id="{AC92F119-E874-47F9-ABAE-BB03277362DC}"/>
              </a:ext>
            </a:extLst>
          </p:cNvPr>
          <p:cNvSpPr/>
          <p:nvPr/>
        </p:nvSpPr>
        <p:spPr>
          <a:xfrm>
            <a:off x="6300470" y="2830195"/>
            <a:ext cx="490220" cy="323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442CC5-5DDE-42D0-BC3F-B2FB15BCA578}"/>
              </a:ext>
            </a:extLst>
          </p:cNvPr>
          <p:cNvSpPr txBox="1"/>
          <p:nvPr/>
        </p:nvSpPr>
        <p:spPr>
          <a:xfrm>
            <a:off x="7070725" y="2691765"/>
            <a:ext cx="1972310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selCar(), selUser()</a:t>
            </a:r>
          </a:p>
          <a:p>
            <a:r>
              <a:rPr lang="ko-KR" altLang="en-US" dirty="0"/>
              <a:t>메소드 가져오기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8D4C5D-83E5-42F5-B4AE-E66585AF2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10" y="3911600"/>
            <a:ext cx="4023995" cy="141668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C0A33C-FE65-466E-9FE0-B963AC50BB28}"/>
              </a:ext>
            </a:extLst>
          </p:cNvPr>
          <p:cNvCxnSpPr>
            <a:cxnSpLocks/>
          </p:cNvCxnSpPr>
          <p:nvPr/>
        </p:nvCxnSpPr>
        <p:spPr>
          <a:xfrm>
            <a:off x="6149975" y="5323205"/>
            <a:ext cx="0" cy="377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117FAA-1C6A-44FB-9AB9-32F56B031AD1}"/>
              </a:ext>
            </a:extLst>
          </p:cNvPr>
          <p:cNvCxnSpPr>
            <a:cxnSpLocks/>
          </p:cNvCxnSpPr>
          <p:nvPr/>
        </p:nvCxnSpPr>
        <p:spPr>
          <a:xfrm>
            <a:off x="6149975" y="5700395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38B2E6-E4C7-4B7F-BCEF-A84F11A0298B}"/>
              </a:ext>
            </a:extLst>
          </p:cNvPr>
          <p:cNvSpPr txBox="1"/>
          <p:nvPr/>
        </p:nvSpPr>
        <p:spPr>
          <a:xfrm>
            <a:off x="6449695" y="5392420"/>
            <a:ext cx="294640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rentalstatus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이면 빨간색</a:t>
            </a:r>
            <a:endParaRPr lang="en-US" altLang="ko-KR" sz="1600" dirty="0"/>
          </a:p>
          <a:p>
            <a:r>
              <a:rPr lang="en-US" altLang="ko-KR" sz="1600" dirty="0"/>
              <a:t>rentalstatus</a:t>
            </a:r>
            <a:r>
              <a:rPr lang="ko-KR" altLang="en-US" sz="1600" dirty="0"/>
              <a:t>가 </a:t>
            </a:r>
            <a:r>
              <a:rPr lang="en-US" altLang="ko-KR" sz="1600" dirty="0"/>
              <a:t>0</a:t>
            </a:r>
            <a:r>
              <a:rPr lang="ko-KR" altLang="en-US" sz="1600" dirty="0"/>
              <a:t>이면 파란색</a:t>
            </a:r>
          </a:p>
        </p:txBody>
      </p:sp>
    </p:spTree>
    <p:extLst>
      <p:ext uri="{BB962C8B-B14F-4D97-AF65-F5344CB8AC3E}">
        <p14:creationId xmlns:p14="http://schemas.microsoft.com/office/powerpoint/2010/main" val="42229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CEC0CE-8F11-4D28-B916-DC1D4D5DE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8258175" cy="4343400"/>
          </a:xfrm>
          <a:prstGeom prst="rect">
            <a:avLst/>
          </a:prstGeom>
        </p:spPr>
      </p:pic>
      <p:sp>
        <p:nvSpPr>
          <p:cNvPr id="7" name="오른쪽 화살표 5">
            <a:extLst>
              <a:ext uri="{FF2B5EF4-FFF2-40B4-BE49-F238E27FC236}">
                <a16:creationId xmlns:a16="http://schemas.microsoft.com/office/drawing/2014/main" id="{E66E49A7-2D1D-4154-B994-8EAD4D388BFF}"/>
              </a:ext>
            </a:extLst>
          </p:cNvPr>
          <p:cNvSpPr/>
          <p:nvPr/>
        </p:nvSpPr>
        <p:spPr>
          <a:xfrm>
            <a:off x="6781800" y="2120265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1AF3C-D11A-49C1-A801-945917246FDA}"/>
              </a:ext>
            </a:extLst>
          </p:cNvPr>
          <p:cNvSpPr txBox="1"/>
          <p:nvPr/>
        </p:nvSpPr>
        <p:spPr>
          <a:xfrm>
            <a:off x="7272020" y="2120265"/>
            <a:ext cx="18719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selRepair() </a:t>
            </a:r>
            <a:r>
              <a:rPr lang="ko-KR" altLang="en-US" sz="1600" dirty="0"/>
              <a:t>메소드 가져오기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96E3D0-FB0C-4BAA-9021-63D21284B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7677785" cy="2695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1EE5C3-497A-45E9-8E3F-0ED6FE46C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5720"/>
            <a:ext cx="4716145" cy="2325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72799F-9DC6-49F9-BAF0-F6AC9B6C3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15" y="3879850"/>
            <a:ext cx="4401185" cy="232537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27272D-ACAD-49BC-8C5B-ED61D915A38D}"/>
              </a:ext>
            </a:extLst>
          </p:cNvPr>
          <p:cNvCxnSpPr/>
          <p:nvPr/>
        </p:nvCxnSpPr>
        <p:spPr>
          <a:xfrm>
            <a:off x="414020" y="6069330"/>
            <a:ext cx="0" cy="393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94DCA9-FBE4-4983-BDD9-0D853CF9B27F}"/>
              </a:ext>
            </a:extLst>
          </p:cNvPr>
          <p:cNvCxnSpPr/>
          <p:nvPr/>
        </p:nvCxnSpPr>
        <p:spPr>
          <a:xfrm>
            <a:off x="414020" y="6463030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811F801-0128-4558-B05C-CC5151F431F0}"/>
              </a:ext>
            </a:extLst>
          </p:cNvPr>
          <p:cNvCxnSpPr/>
          <p:nvPr/>
        </p:nvCxnSpPr>
        <p:spPr>
          <a:xfrm>
            <a:off x="5507990" y="6145530"/>
            <a:ext cx="0" cy="393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176293-FC6F-4593-B110-3C272ED100BE}"/>
              </a:ext>
            </a:extLst>
          </p:cNvPr>
          <p:cNvCxnSpPr/>
          <p:nvPr/>
        </p:nvCxnSpPr>
        <p:spPr>
          <a:xfrm>
            <a:off x="5507990" y="6530340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B94130-8AFA-4BF0-8FB9-19A6AE039BD1}"/>
              </a:ext>
            </a:extLst>
          </p:cNvPr>
          <p:cNvSpPr txBox="1"/>
          <p:nvPr/>
        </p:nvSpPr>
        <p:spPr>
          <a:xfrm>
            <a:off x="845185" y="6255385"/>
            <a:ext cx="299148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정비할 캠핑카를 선택하는 부분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62207E-2061-4D35-A006-EED4B878F5C8}"/>
              </a:ext>
            </a:extLst>
          </p:cNvPr>
          <p:cNvSpPr txBox="1"/>
          <p:nvPr/>
        </p:nvSpPr>
        <p:spPr>
          <a:xfrm>
            <a:off x="5836920" y="6326505"/>
            <a:ext cx="339598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납입기간을 계산하는 자바스크립트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21D7AEC-387F-42C1-B1AF-7909BA491D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" y="1077595"/>
            <a:ext cx="6781800" cy="240220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FB69C3-EAFD-422A-8D10-A2B1683E2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" y="4079875"/>
            <a:ext cx="5374005" cy="1981200"/>
          </a:xfrm>
          <a:prstGeom prst="rect">
            <a:avLst/>
          </a:prstGeom>
        </p:spPr>
      </p:pic>
      <p:sp>
        <p:nvSpPr>
          <p:cNvPr id="23" name="오른쪽 화살표 5">
            <a:extLst>
              <a:ext uri="{FF2B5EF4-FFF2-40B4-BE49-F238E27FC236}">
                <a16:creationId xmlns:a16="http://schemas.microsoft.com/office/drawing/2014/main" id="{A0E06825-1CA2-4D92-ADA3-8B8D89F44344}"/>
              </a:ext>
            </a:extLst>
          </p:cNvPr>
          <p:cNvSpPr/>
          <p:nvPr/>
        </p:nvSpPr>
        <p:spPr>
          <a:xfrm>
            <a:off x="5993130" y="2063115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DAF677-C64B-4D90-89E5-61A7AEFB6E58}"/>
              </a:ext>
            </a:extLst>
          </p:cNvPr>
          <p:cNvSpPr txBox="1"/>
          <p:nvPr/>
        </p:nvSpPr>
        <p:spPr>
          <a:xfrm>
            <a:off x="6464935" y="1943100"/>
            <a:ext cx="242570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rentalNumber_campCarId</a:t>
            </a:r>
            <a:endParaRPr lang="en-US" altLang="ko-KR" sz="1600" dirty="0"/>
          </a:p>
          <a:p>
            <a:r>
              <a:rPr lang="ko-KR" altLang="en-US" sz="1600" dirty="0"/>
              <a:t>값 가져오기</a:t>
            </a:r>
          </a:p>
        </p:txBody>
      </p:sp>
      <p:sp>
        <p:nvSpPr>
          <p:cNvPr id="25" name="오른쪽 화살표 7">
            <a:extLst>
              <a:ext uri="{FF2B5EF4-FFF2-40B4-BE49-F238E27FC236}">
                <a16:creationId xmlns:a16="http://schemas.microsoft.com/office/drawing/2014/main" id="{D98BE66B-690D-4107-B9BA-B211A78FFDD1}"/>
              </a:ext>
            </a:extLst>
          </p:cNvPr>
          <p:cNvSpPr/>
          <p:nvPr/>
        </p:nvSpPr>
        <p:spPr>
          <a:xfrm>
            <a:off x="5430520" y="4901565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530244-ABF2-4C42-A0A4-939010C644FA}"/>
              </a:ext>
            </a:extLst>
          </p:cNvPr>
          <p:cNvSpPr txBox="1"/>
          <p:nvPr/>
        </p:nvSpPr>
        <p:spPr>
          <a:xfrm>
            <a:off x="6035040" y="4293235"/>
            <a:ext cx="1878965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insertDB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en-US" altLang="ko-KR" dirty="0"/>
              <a:t>addRepairRequest()</a:t>
            </a:r>
          </a:p>
          <a:p>
            <a:r>
              <a:rPr lang="en-US" altLang="ko-KR" dirty="0"/>
              <a:t>addRepairInfo()</a:t>
            </a:r>
          </a:p>
          <a:p>
            <a:r>
              <a:rPr lang="ko-KR" altLang="en-US" dirty="0"/>
              <a:t>매소드 가져오기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E60FE7-FA0B-4601-A4CB-7B3DA737D9FD}"/>
              </a:ext>
            </a:extLst>
          </p:cNvPr>
          <p:cNvSpPr/>
          <p:nvPr/>
        </p:nvSpPr>
        <p:spPr>
          <a:xfrm>
            <a:off x="5906135" y="1998980"/>
            <a:ext cx="161925" cy="303530"/>
          </a:xfrm>
          <a:prstGeom prst="rect">
            <a:avLst/>
          </a:prstGeom>
          <a:solidFill>
            <a:srgbClr val="152709"/>
          </a:solidFill>
          <a:ln>
            <a:solidFill>
              <a:srgbClr val="1527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27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9" grpId="0"/>
      <p:bldP spid="19" grpId="1"/>
      <p:bldP spid="20" grpId="0"/>
      <p:bldP spid="20" grpId="1"/>
      <p:bldP spid="23" grpId="0" animBg="1"/>
      <p:bldP spid="24" grpId="0"/>
      <p:bldP spid="25" grpId="0" animBg="1"/>
      <p:bldP spid="26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625215" y="3140710"/>
            <a:ext cx="2995295" cy="203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대여회사관리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고객관리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캠핑카관리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정비소관리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정비의뢰관리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821305" y="116840"/>
            <a:ext cx="3705860" cy="765175"/>
            <a:chOff x="2821305" y="116840"/>
            <a:chExt cx="3705860" cy="7651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관리자 페이지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4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관리자 페이지 주요 코드에 대한 설명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821305" y="273685"/>
              <a:ext cx="934720" cy="5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02-1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852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 </a:t>
            </a:r>
            <a:r>
              <a:rPr lang="en-US" altLang="ko-KR" dirty="0"/>
              <a:t>– </a:t>
            </a:r>
            <a:r>
              <a:rPr lang="ko-KR" altLang="en-US" dirty="0"/>
              <a:t>추가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FB8EB6-26F6-47AF-BBAC-5CD806B2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665" y="1407160"/>
            <a:ext cx="6981825" cy="809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240CEF-4237-489F-895B-8A51821DF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148580"/>
            <a:ext cx="1866900" cy="876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440FE3-FF70-4723-85FC-994923987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8305"/>
            <a:ext cx="9144000" cy="1343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66DE7F-9CC2-4BFB-90F3-394A39832F85}"/>
              </a:ext>
            </a:extLst>
          </p:cNvPr>
          <p:cNvSpPr txBox="1"/>
          <p:nvPr/>
        </p:nvSpPr>
        <p:spPr>
          <a:xfrm>
            <a:off x="3347720" y="3314065"/>
            <a:ext cx="2831465" cy="147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en-US" dirty="0" err="1"/>
              <a:t>디비에</a:t>
            </a:r>
            <a:r>
              <a:rPr lang="ko-KR" altLang="en-US" dirty="0"/>
              <a:t> 파일 저장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WHY?</a:t>
            </a:r>
            <a:r>
              <a:rPr lang="en-US" altLang="ko-KR" dirty="0">
                <a:solidFill>
                  <a:srgbClr val="FF0000"/>
                </a:solidFill>
              </a:rPr>
              <a:t>  </a:t>
            </a:r>
            <a:r>
              <a:rPr lang="ko-KR" altLang="en-US" dirty="0">
                <a:solidFill>
                  <a:srgbClr val="FF0000"/>
                </a:solidFill>
              </a:rPr>
              <a:t>부하 및 용량 증가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 경로</a:t>
            </a:r>
            <a:r>
              <a:rPr lang="ko-KR" altLang="en-US" dirty="0"/>
              <a:t>만 저장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C31215-AD36-4E75-8965-9E62AD380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" y="1209675"/>
            <a:ext cx="16383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2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F171C9-51C0-4A2C-BBEA-D0FC1AEF4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640840"/>
            <a:ext cx="6572250" cy="253365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 </a:t>
            </a:r>
            <a:r>
              <a:rPr lang="en-US" altLang="ko-KR" dirty="0"/>
              <a:t>– </a:t>
            </a:r>
            <a:r>
              <a:rPr lang="ko-KR" altLang="en-US" dirty="0"/>
              <a:t>추가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0B9467-4E5E-4235-8673-D3AA37535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135"/>
            <a:ext cx="9144000" cy="4032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D257DF-E938-475C-B2DD-7101DE6A8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5204460"/>
            <a:ext cx="5800725" cy="1409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잉크 8"/>
              <p14:cNvContentPartPr/>
              <p14:nvPr/>
            </p14:nvContentPartPr>
            <p14:xfrm>
              <a:off x="7452360" y="2761615"/>
              <a:ext cx="933450" cy="40640"/>
            </p14:xfrm>
          </p:contentPart>
        </mc:Choice>
        <mc:Fallback>
          <p:pic>
            <p:nvPicPr>
              <p:cNvPr id="9" name="잉크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9362" y="2697543"/>
                <a:ext cx="1059086" cy="16841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05A5FE9-AA96-46C1-B85C-9B5C87C3D18E}"/>
              </a:ext>
            </a:extLst>
          </p:cNvPr>
          <p:cNvSpPr txBox="1"/>
          <p:nvPr/>
        </p:nvSpPr>
        <p:spPr>
          <a:xfrm>
            <a:off x="7380605" y="2934335"/>
            <a:ext cx="1763395" cy="3232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시퀀스명</a:t>
            </a:r>
            <a:r>
              <a:rPr lang="en-US" altLang="ko-KR" sz="1500" dirty="0">
                <a:solidFill>
                  <a:schemeClr val="bg1"/>
                </a:solidFill>
              </a:rPr>
              <a:t>.NEXTVAL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E97622-0409-4D30-91FE-3134B965E3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" y="2493010"/>
            <a:ext cx="7385685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8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54418-ED05-403F-A509-584C6B10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1196975"/>
            <a:ext cx="5291455" cy="1826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F60C18-FE04-40F6-A67C-80ABB42E2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2320"/>
            <a:ext cx="9131935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1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076190" y="836930"/>
            <a:ext cx="2664460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78B6CF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78B6CF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427855" y="2277110"/>
            <a:ext cx="3556635" cy="753110"/>
            <a:chOff x="4427855" y="2277110"/>
            <a:chExt cx="3556635" cy="753110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5114290" y="2277110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데이터베이스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5042535" y="2580005"/>
              <a:ext cx="2941955" cy="346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Database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에 대한 설명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ERWIN </a:t>
              </a:r>
            </a:p>
          </p:txBody>
        </p:sp>
        <p:sp>
          <p:nvSpPr>
            <p:cNvPr id="42" name="TextBox 13"/>
            <p:cNvSpPr txBox="1">
              <a:spLocks noChangeArrowheads="1"/>
            </p:cNvSpPr>
            <p:nvPr/>
          </p:nvSpPr>
          <p:spPr bwMode="auto">
            <a:xfrm>
              <a:off x="4427855" y="2359660"/>
              <a:ext cx="471805" cy="670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95AD4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445635" y="3208655"/>
            <a:ext cx="3510915" cy="627380"/>
            <a:chOff x="4445635" y="3208655"/>
            <a:chExt cx="3510915" cy="627380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5142865" y="3208655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주요코드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6" name="Text Box 11"/>
            <p:cNvSpPr txBox="1">
              <a:spLocks noChangeArrowheads="1"/>
            </p:cNvSpPr>
            <p:nvPr/>
          </p:nvSpPr>
          <p:spPr bwMode="auto">
            <a:xfrm>
              <a:off x="5014595" y="3582035"/>
              <a:ext cx="2941955" cy="253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주요코드에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대한 설명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4445635" y="3335020"/>
              <a:ext cx="508635" cy="47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02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392930" y="5156200"/>
            <a:ext cx="3531870" cy="803910"/>
            <a:chOff x="4392930" y="5156200"/>
            <a:chExt cx="3531870" cy="803910"/>
          </a:xfrm>
        </p:grpSpPr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5114290" y="5156200"/>
              <a:ext cx="2741295" cy="462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시연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61" name="Text Box 11"/>
            <p:cNvSpPr txBox="1">
              <a:spLocks noChangeArrowheads="1"/>
            </p:cNvSpPr>
            <p:nvPr/>
          </p:nvSpPr>
          <p:spPr bwMode="auto">
            <a:xfrm>
              <a:off x="4982845" y="5505450"/>
              <a:ext cx="2941955" cy="253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최종 실행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2" name="TextBox 13"/>
            <p:cNvSpPr txBox="1">
              <a:spLocks noChangeArrowheads="1"/>
            </p:cNvSpPr>
            <p:nvPr/>
          </p:nvSpPr>
          <p:spPr bwMode="auto">
            <a:xfrm>
              <a:off x="4392930" y="5213350"/>
              <a:ext cx="471805" cy="746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95AD4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0D2E4AE-1456-44F3-9F63-13D3848BB898}"/>
              </a:ext>
            </a:extLst>
          </p:cNvPr>
          <p:cNvGrpSpPr/>
          <p:nvPr/>
        </p:nvGrpSpPr>
        <p:grpSpPr>
          <a:xfrm>
            <a:off x="4392930" y="4178935"/>
            <a:ext cx="3617595" cy="624840"/>
            <a:chOff x="4392930" y="4178935"/>
            <a:chExt cx="3617595" cy="624840"/>
          </a:xfrm>
        </p:grpSpPr>
        <p:sp>
          <p:nvSpPr>
            <p:cNvPr id="24" name="Text Box 5">
              <a:extLst>
                <a:ext uri="{FF2B5EF4-FFF2-40B4-BE49-F238E27FC236}">
                  <a16:creationId xmlns:a16="http://schemas.microsoft.com/office/drawing/2014/main" id="{01A33C15-8D8A-4061-8014-4EA073F1A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1280" y="4178935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관리자페이지 주요코드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25" name="Text Box 11">
              <a:extLst>
                <a:ext uri="{FF2B5EF4-FFF2-40B4-BE49-F238E27FC236}">
                  <a16:creationId xmlns:a16="http://schemas.microsoft.com/office/drawing/2014/main" id="{53F7916E-9B14-4CB4-90D3-99A54538E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8570" y="4556125"/>
              <a:ext cx="2941955" cy="247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관리자페이지 주요코드에  대한 설명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4A8609E7-012D-4A8C-BF1A-444D7F34F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2930" y="4285615"/>
              <a:ext cx="768350" cy="47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02-1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CA7257-791E-42C9-88CF-F2AFB045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3649980"/>
            <a:ext cx="6036310" cy="3023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63C292-3E1F-47A7-A956-EDE641DCB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1115060"/>
            <a:ext cx="6036310" cy="23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3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고객정보</a:t>
            </a:r>
            <a:r>
              <a:rPr lang="en-US" altLang="ko-KR" dirty="0"/>
              <a:t> – </a:t>
            </a:r>
            <a:r>
              <a:rPr lang="ko-KR" altLang="en-US" dirty="0"/>
              <a:t>관리자페이지 메뉴바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7236C4-7989-4062-AC27-5C3A1DBB5B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5355"/>
            <a:ext cx="5077460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2B9005-5D95-4386-83A3-34C94F80D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65" y="1416685"/>
            <a:ext cx="5537835" cy="35433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31292B-7733-4A86-9FFA-66F83BC73F90}"/>
              </a:ext>
            </a:extLst>
          </p:cNvPr>
          <p:cNvCxnSpPr/>
          <p:nvPr/>
        </p:nvCxnSpPr>
        <p:spPr>
          <a:xfrm>
            <a:off x="4225925" y="2060575"/>
            <a:ext cx="33699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9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고객정보 </a:t>
            </a:r>
            <a:r>
              <a:rPr lang="en-US" altLang="ko-KR" dirty="0"/>
              <a:t>- </a:t>
            </a:r>
            <a:r>
              <a:rPr lang="ko-KR" altLang="en-US" dirty="0"/>
              <a:t>관리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272487-4D56-4204-BD68-E0088689F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735"/>
            <a:ext cx="9144000" cy="25584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5577C8-E035-47E5-AF63-C2409560E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05" y="4168775"/>
            <a:ext cx="5935345" cy="2321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10B690-6B7A-4F55-A93A-75D97545D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75" y="1059815"/>
            <a:ext cx="4872990" cy="1374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B154CF-3808-4D31-B745-8468D25B0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620" y="1789430"/>
            <a:ext cx="4803140" cy="26523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DF103F-4E5B-4AAE-8ECD-3AB755117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75" y="5027295"/>
            <a:ext cx="3078480" cy="17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 </a:t>
            </a:r>
            <a:r>
              <a:rPr lang="en-US" altLang="ko-KR" dirty="0"/>
              <a:t>- SELECT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91573C-3FAE-4DD3-81F4-6EB0FE06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480"/>
            <a:ext cx="4572000" cy="58115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60D6BB-693F-4331-9686-5A8B22701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59815"/>
            <a:ext cx="4572000" cy="57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49F7C0-A0F6-435E-83D2-1EBC0ACC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265"/>
            <a:ext cx="9144000" cy="33953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AAFBBE-9275-4CDF-851E-159013C5C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2055495"/>
            <a:ext cx="5743575" cy="3619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5739D1-7548-4308-BA24-E931C1E3F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7155"/>
            <a:ext cx="7452360" cy="146431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436567C-2BE8-4340-A5A7-C517165325A0}"/>
              </a:ext>
            </a:extLst>
          </p:cNvPr>
          <p:cNvSpPr/>
          <p:nvPr/>
        </p:nvSpPr>
        <p:spPr>
          <a:xfrm>
            <a:off x="5143500" y="4012565"/>
            <a:ext cx="86233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964D9-6F4A-4E8B-B839-7B0460E10F65}"/>
              </a:ext>
            </a:extLst>
          </p:cNvPr>
          <p:cNvSpPr txBox="1"/>
          <p:nvPr/>
        </p:nvSpPr>
        <p:spPr>
          <a:xfrm>
            <a:off x="6096000" y="4100830"/>
            <a:ext cx="26289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테이블에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값넣기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C24332-7447-4C24-A79F-377B4F282B38}"/>
              </a:ext>
            </a:extLst>
          </p:cNvPr>
          <p:cNvCxnSpPr>
            <a:cxnSpLocks/>
          </p:cNvCxnSpPr>
          <p:nvPr/>
        </p:nvCxnSpPr>
        <p:spPr>
          <a:xfrm>
            <a:off x="7452360" y="2853055"/>
            <a:ext cx="7200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37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B05A55-8E84-4ED2-AE80-31F73D39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999615"/>
            <a:ext cx="5924550" cy="2705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4E1E9B-F31D-4276-A2F6-AD58D935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4675"/>
            <a:ext cx="9144000" cy="350139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0D2897-880B-48CF-B9AE-8243F524C6E8}"/>
              </a:ext>
            </a:extLst>
          </p:cNvPr>
          <p:cNvCxnSpPr>
            <a:cxnSpLocks/>
          </p:cNvCxnSpPr>
          <p:nvPr/>
        </p:nvCxnSpPr>
        <p:spPr>
          <a:xfrm>
            <a:off x="8056880" y="2925445"/>
            <a:ext cx="9080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3680386-334A-4650-B628-F81E79D7A9DB}"/>
              </a:ext>
            </a:extLst>
          </p:cNvPr>
          <p:cNvSpPr txBox="1"/>
          <p:nvPr/>
        </p:nvSpPr>
        <p:spPr>
          <a:xfrm>
            <a:off x="7033260" y="3055620"/>
            <a:ext cx="2110740" cy="116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조건을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CAMPCARID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해서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UPDATE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할 차량을 완벽히 구별할수있게 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
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48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45BD13-F62E-46F8-BBB7-FD3775CA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" y="1075690"/>
            <a:ext cx="8623300" cy="5171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FC6DEC-74E0-400B-9964-1FD975720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" y="1052830"/>
            <a:ext cx="8623300" cy="517144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3764077-D6CD-4617-90AD-C58DEA7DF2EB}"/>
              </a:ext>
            </a:extLst>
          </p:cNvPr>
          <p:cNvCxnSpPr>
            <a:cxnSpLocks/>
          </p:cNvCxnSpPr>
          <p:nvPr/>
        </p:nvCxnSpPr>
        <p:spPr>
          <a:xfrm>
            <a:off x="6505575" y="3259455"/>
            <a:ext cx="12414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A239CAC-2ECE-4EEB-8E7B-EEB8BDF2401F}"/>
              </a:ext>
            </a:extLst>
          </p:cNvPr>
          <p:cNvSpPr/>
          <p:nvPr/>
        </p:nvSpPr>
        <p:spPr>
          <a:xfrm>
            <a:off x="5436235" y="3826510"/>
            <a:ext cx="976630" cy="40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848F-A9D2-4418-9219-2E93EB4116DC}"/>
              </a:ext>
            </a:extLst>
          </p:cNvPr>
          <p:cNvSpPr txBox="1"/>
          <p:nvPr/>
        </p:nvSpPr>
        <p:spPr>
          <a:xfrm>
            <a:off x="6471285" y="3783330"/>
            <a:ext cx="223393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 삭제 메소드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호출 및 실행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9A46DD-4FFA-4C3F-883D-67722F3DB848}"/>
              </a:ext>
            </a:extLst>
          </p:cNvPr>
          <p:cNvSpPr txBox="1"/>
          <p:nvPr/>
        </p:nvSpPr>
        <p:spPr>
          <a:xfrm>
            <a:off x="6057265" y="333819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DELETE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76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SELECT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BEC7E1-C599-4F60-A570-D2B21A3E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1052830"/>
            <a:ext cx="9004935" cy="580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834774-47C7-4A7C-A700-ED351BA4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85" y="1560830"/>
            <a:ext cx="6487160" cy="41014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6101BB-D328-4E10-8E9E-C5A1F5A0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1535430"/>
            <a:ext cx="9138920" cy="38995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448CC7-DD06-42D6-AFA3-8CA8BF35A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" y="2705100"/>
            <a:ext cx="7293610" cy="181165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0EE928E-0AEB-4AAE-A3C9-7668A0A697AD}"/>
              </a:ext>
            </a:extLst>
          </p:cNvPr>
          <p:cNvSpPr/>
          <p:nvPr/>
        </p:nvSpPr>
        <p:spPr>
          <a:xfrm>
            <a:off x="5193665" y="3859530"/>
            <a:ext cx="98298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85DE0-068A-4D10-A272-44175B723D5A}"/>
              </a:ext>
            </a:extLst>
          </p:cNvPr>
          <p:cNvSpPr txBox="1"/>
          <p:nvPr/>
        </p:nvSpPr>
        <p:spPr>
          <a:xfrm>
            <a:off x="6204585" y="3968750"/>
            <a:ext cx="26289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테이블에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값넣기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DE2322-5C8D-4673-82F5-DF97CAFFFF89}"/>
              </a:ext>
            </a:extLst>
          </p:cNvPr>
          <p:cNvCxnSpPr>
            <a:cxnSpLocks/>
          </p:cNvCxnSpPr>
          <p:nvPr/>
        </p:nvCxnSpPr>
        <p:spPr>
          <a:xfrm>
            <a:off x="7524115" y="2997200"/>
            <a:ext cx="9359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33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6CA3EA-42CE-4179-8C8B-1742E9A6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1074420"/>
            <a:ext cx="7681595" cy="315023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088A07D-4BAE-4076-A153-BC0DB99D5BA4}"/>
              </a:ext>
            </a:extLst>
          </p:cNvPr>
          <p:cNvSpPr/>
          <p:nvPr/>
        </p:nvSpPr>
        <p:spPr>
          <a:xfrm>
            <a:off x="4821555" y="2973705"/>
            <a:ext cx="1226185" cy="4883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23C20-D003-477C-9423-B4A4C99823A7}"/>
              </a:ext>
            </a:extLst>
          </p:cNvPr>
          <p:cNvSpPr txBox="1"/>
          <p:nvPr/>
        </p:nvSpPr>
        <p:spPr>
          <a:xfrm>
            <a:off x="6191885" y="2952115"/>
            <a:ext cx="25577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정보 업데이트하는 메소드 호출 및 실행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756BA7-54C5-4F9F-AEAD-07F0E4033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730"/>
            <a:ext cx="9144000" cy="3782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9FA29-F874-4E60-9E74-1E1F50193F01}"/>
              </a:ext>
            </a:extLst>
          </p:cNvPr>
          <p:cNvSpPr txBox="1"/>
          <p:nvPr/>
        </p:nvSpPr>
        <p:spPr>
          <a:xfrm>
            <a:off x="6616065" y="266001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UPDATE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E88D79F-FB54-4035-896B-2EB9D40387F6}"/>
              </a:ext>
            </a:extLst>
          </p:cNvPr>
          <p:cNvCxnSpPr>
            <a:cxnSpLocks/>
          </p:cNvCxnSpPr>
          <p:nvPr/>
        </p:nvCxnSpPr>
        <p:spPr>
          <a:xfrm>
            <a:off x="7851140" y="2420620"/>
            <a:ext cx="9804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62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719195" y="3501008"/>
            <a:ext cx="2995295" cy="820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데이터베이스 구조</a:t>
            </a:r>
            <a:endParaRPr kumimoji="1" lang="en-US" altLang="ko-KR" sz="13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뷰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987624" y="116840"/>
            <a:ext cx="3540176" cy="772160"/>
            <a:chOff x="2987624" y="116840"/>
            <a:chExt cx="3540176" cy="772160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데이터베이스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5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데이터베이스 구조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987624" y="273685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334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7D75E3-7B40-4D7D-88A9-D5393577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830"/>
            <a:ext cx="7237730" cy="3364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90D99-BD65-4CCF-811E-3F9AD82555F9}"/>
              </a:ext>
            </a:extLst>
          </p:cNvPr>
          <p:cNvSpPr txBox="1"/>
          <p:nvPr/>
        </p:nvSpPr>
        <p:spPr>
          <a:xfrm>
            <a:off x="7079615" y="2933065"/>
            <a:ext cx="20116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삭제하는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메소드 호출 및 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E6832D-EAA3-4C76-BDB3-C7B7EB15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" y="1052830"/>
            <a:ext cx="6493510" cy="33845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C0F47F-4345-4ADE-AB89-5739042086F8}"/>
              </a:ext>
            </a:extLst>
          </p:cNvPr>
          <p:cNvCxnSpPr>
            <a:cxnSpLocks/>
          </p:cNvCxnSpPr>
          <p:nvPr/>
        </p:nvCxnSpPr>
        <p:spPr>
          <a:xfrm>
            <a:off x="4572000" y="2420620"/>
            <a:ext cx="11442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9E8943-117B-47B1-A641-6DAE24AF8222}"/>
              </a:ext>
            </a:extLst>
          </p:cNvPr>
          <p:cNvSpPr txBox="1"/>
          <p:nvPr/>
        </p:nvSpPr>
        <p:spPr>
          <a:xfrm>
            <a:off x="3684905" y="264858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DELETE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4F3076-3D9D-4B4D-857C-71DCB9497C19}"/>
              </a:ext>
            </a:extLst>
          </p:cNvPr>
          <p:cNvSpPr/>
          <p:nvPr/>
        </p:nvSpPr>
        <p:spPr>
          <a:xfrm>
            <a:off x="5844540" y="2971800"/>
            <a:ext cx="1156335" cy="537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93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10" grpId="0" animBg="1"/>
      <p:bldP spid="1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 </a:t>
            </a:r>
            <a:r>
              <a:rPr lang="en-US" altLang="ko-KR" dirty="0"/>
              <a:t>– </a:t>
            </a:r>
            <a:r>
              <a:rPr lang="ko-KR" altLang="en-US" dirty="0"/>
              <a:t>의뢰 및 결과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3285871-5EA7-4A08-BBDE-F32062F0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609850"/>
            <a:ext cx="5210175" cy="16383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A52C3E5A-3A82-4A2B-BFFA-17DB27375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1" y="3140968"/>
            <a:ext cx="2195736" cy="30722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552012-4C95-4249-A972-20264DB0B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9144000" cy="3720555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08B643D2-5A14-44D6-8F59-0D6D3F8EF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456256"/>
            <a:ext cx="6295218" cy="1967606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FA67BC48-9EC3-4D1F-A4DE-632FF945EF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3" y="1648136"/>
            <a:ext cx="4926275" cy="17779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A64DC9B0-27EE-42F4-B95A-E27BB411C8CD}"/>
                  </a:ext>
                </a:extLst>
              </p14:cNvPr>
              <p14:cNvContentPartPr/>
              <p14:nvPr/>
            </p14:nvContentPartPr>
            <p14:xfrm>
              <a:off x="2302139" y="3726934"/>
              <a:ext cx="5695560" cy="179172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A64DC9B0-27EE-42F4-B95A-E27BB411C8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93139" y="3717934"/>
                <a:ext cx="5713200" cy="180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F11C89F1-7830-4E1D-9FFC-420C02034DBB}"/>
                  </a:ext>
                </a:extLst>
              </p14:cNvPr>
              <p14:cNvContentPartPr/>
              <p14:nvPr/>
            </p14:nvContentPartPr>
            <p14:xfrm>
              <a:off x="2199021" y="2446907"/>
              <a:ext cx="5692680" cy="21960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F11C89F1-7830-4E1D-9FFC-420C02034D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0021" y="2437907"/>
                <a:ext cx="571032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20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예약관리</a:t>
            </a:r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5105400"/>
            <a:ext cx="6476365" cy="1477645"/>
          </a:xfrm>
          <a:prstGeom prst="rect">
            <a:avLst/>
          </a:prstGeom>
          <a:noFill/>
        </p:spPr>
      </p:pic>
      <p:pic>
        <p:nvPicPr>
          <p:cNvPr id="6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43"/>
          <a:stretch>
            <a:fillRect/>
          </a:stretch>
        </p:blipFill>
        <p:spPr>
          <a:xfrm>
            <a:off x="192405" y="1997710"/>
            <a:ext cx="3626485" cy="3114675"/>
          </a:xfrm>
          <a:prstGeom prst="rect">
            <a:avLst/>
          </a:prstGeom>
          <a:noFill/>
        </p:spPr>
      </p:pic>
      <p:pic>
        <p:nvPicPr>
          <p:cNvPr id="7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70" y="1091565"/>
            <a:ext cx="2975610" cy="1550670"/>
          </a:xfrm>
          <a:prstGeom prst="rect">
            <a:avLst/>
          </a:prstGeom>
          <a:noFill/>
        </p:spPr>
      </p:pic>
      <p:sp>
        <p:nvSpPr>
          <p:cNvPr id="8" name="도형 5"/>
          <p:cNvSpPr>
            <a:spLocks/>
          </p:cNvSpPr>
          <p:nvPr/>
        </p:nvSpPr>
        <p:spPr>
          <a:xfrm>
            <a:off x="685800" y="3836670"/>
            <a:ext cx="2483485" cy="325120"/>
          </a:xfrm>
          <a:prstGeom prst="rect">
            <a:avLst/>
          </a:prstGeom>
          <a:noFill/>
          <a:ln w="28575" cap="flat" cmpd="sng">
            <a:solidFill>
              <a:srgbClr val="ED7D31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20" y="2877820"/>
            <a:ext cx="5323205" cy="1113790"/>
          </a:xfrm>
          <a:prstGeom prst="rect">
            <a:avLst/>
          </a:prstGeom>
          <a:noFill/>
        </p:spPr>
      </p:pic>
      <p:pic>
        <p:nvPicPr>
          <p:cNvPr id="10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1322070"/>
            <a:ext cx="2189480" cy="290195"/>
          </a:xfrm>
          <a:prstGeom prst="rect">
            <a:avLst/>
          </a:prstGeom>
          <a:noFill/>
        </p:spPr>
      </p:pic>
      <p:cxnSp>
        <p:nvCxnSpPr>
          <p:cNvPr id="11" name="도형 8"/>
          <p:cNvCxnSpPr/>
          <p:nvPr/>
        </p:nvCxnSpPr>
        <p:spPr>
          <a:xfrm flipV="1">
            <a:off x="3168650" y="3836670"/>
            <a:ext cx="1023620" cy="162560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도형 9"/>
          <p:cNvCxnSpPr/>
          <p:nvPr/>
        </p:nvCxnSpPr>
        <p:spPr>
          <a:xfrm flipH="1">
            <a:off x="2831465" y="1288415"/>
            <a:ext cx="1224280" cy="60325"/>
          </a:xfrm>
          <a:prstGeom prst="straightConnector1">
            <a:avLst/>
          </a:prstGeom>
          <a:ln w="25400" cap="flat" cmpd="sng">
            <a:prstDash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57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예약관리-내용처리</a:t>
            </a:r>
          </a:p>
        </p:txBody>
      </p:sp>
      <p:pic>
        <p:nvPicPr>
          <p:cNvPr id="5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68"/>
          <a:stretch>
            <a:fillRect/>
          </a:stretch>
        </p:blipFill>
        <p:spPr>
          <a:xfrm>
            <a:off x="5304155" y="3514725"/>
            <a:ext cx="3594100" cy="2718435"/>
          </a:xfrm>
          <a:prstGeom prst="rect">
            <a:avLst/>
          </a:prstGeom>
          <a:noFill/>
        </p:spPr>
      </p:pic>
      <p:pic>
        <p:nvPicPr>
          <p:cNvPr id="6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" y="1160145"/>
            <a:ext cx="8004810" cy="1677670"/>
          </a:xfrm>
          <a:prstGeom prst="rect">
            <a:avLst/>
          </a:prstGeom>
          <a:noFill/>
        </p:spPr>
      </p:pic>
      <p:pic>
        <p:nvPicPr>
          <p:cNvPr id="7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95" y="3385185"/>
            <a:ext cx="3805555" cy="3178810"/>
          </a:xfrm>
          <a:prstGeom prst="rect">
            <a:avLst/>
          </a:prstGeom>
          <a:noFill/>
        </p:spPr>
      </p:pic>
      <p:cxnSp>
        <p:nvCxnSpPr>
          <p:cNvPr id="8" name="도형 14"/>
          <p:cNvCxnSpPr/>
          <p:nvPr/>
        </p:nvCxnSpPr>
        <p:spPr>
          <a:xfrm flipH="1">
            <a:off x="3070225" y="2120265"/>
            <a:ext cx="4603750" cy="236664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도형 15"/>
          <p:cNvCxnSpPr/>
          <p:nvPr/>
        </p:nvCxnSpPr>
        <p:spPr>
          <a:xfrm flipH="1">
            <a:off x="2935605" y="2445385"/>
            <a:ext cx="5216525" cy="301561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도형 16"/>
          <p:cNvCxnSpPr/>
          <p:nvPr/>
        </p:nvCxnSpPr>
        <p:spPr>
          <a:xfrm flipH="1">
            <a:off x="6238875" y="2383790"/>
            <a:ext cx="1557655" cy="2039620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도형 17"/>
          <p:cNvCxnSpPr/>
          <p:nvPr/>
        </p:nvCxnSpPr>
        <p:spPr>
          <a:xfrm flipH="1">
            <a:off x="7085330" y="2157095"/>
            <a:ext cx="870585" cy="321754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도형 18"/>
          <p:cNvSpPr>
            <a:spLocks/>
          </p:cNvSpPr>
          <p:nvPr/>
        </p:nvSpPr>
        <p:spPr>
          <a:xfrm>
            <a:off x="1329690" y="4455160"/>
            <a:ext cx="1962150" cy="53403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9"/>
          <p:cNvSpPr>
            <a:spLocks/>
          </p:cNvSpPr>
          <p:nvPr/>
        </p:nvSpPr>
        <p:spPr>
          <a:xfrm>
            <a:off x="1329690" y="5454015"/>
            <a:ext cx="1962150" cy="534035"/>
          </a:xfrm>
          <a:prstGeom prst="rect">
            <a:avLst/>
          </a:prstGeom>
          <a:noFill/>
          <a:ln w="254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20"/>
          <p:cNvSpPr>
            <a:spLocks/>
          </p:cNvSpPr>
          <p:nvPr/>
        </p:nvSpPr>
        <p:spPr>
          <a:xfrm>
            <a:off x="5478145" y="5368290"/>
            <a:ext cx="1962150" cy="53403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21"/>
          <p:cNvSpPr>
            <a:spLocks/>
          </p:cNvSpPr>
          <p:nvPr/>
        </p:nvSpPr>
        <p:spPr>
          <a:xfrm>
            <a:off x="5435600" y="4393565"/>
            <a:ext cx="1962150" cy="534035"/>
          </a:xfrm>
          <a:prstGeom prst="rect">
            <a:avLst/>
          </a:prstGeom>
          <a:noFill/>
          <a:ln w="254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22"/>
          <p:cNvSpPr txBox="1">
            <a:spLocks/>
          </p:cNvSpPr>
          <p:nvPr/>
        </p:nvSpPr>
        <p:spPr>
          <a:xfrm>
            <a:off x="3401695" y="5478780"/>
            <a:ext cx="1360805" cy="2165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800">
                <a:solidFill>
                  <a:srgbClr val="7DCD00"/>
                </a:solidFill>
                <a:latin typeface="맑은 고딕" charset="0"/>
                <a:ea typeface="맑은 고딕" charset="0"/>
              </a:rPr>
              <a:t>//예약0 -&gt; 예약취소 -2</a:t>
            </a:r>
            <a:endParaRPr lang="ko-KR" altLang="en-US" sz="8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대여정보</a:t>
            </a:r>
          </a:p>
        </p:txBody>
      </p:sp>
      <p:pic>
        <p:nvPicPr>
          <p:cNvPr id="5" name="그림 6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6640"/>
            <a:ext cx="9144635" cy="2609850"/>
          </a:xfrm>
          <a:prstGeom prst="rect">
            <a:avLst/>
          </a:prstGeom>
          <a:noFill/>
        </p:spPr>
      </p:pic>
      <p:pic>
        <p:nvPicPr>
          <p:cNvPr id="6" name="그림 6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" y="3666490"/>
            <a:ext cx="3820160" cy="3131185"/>
          </a:xfrm>
          <a:prstGeom prst="rect">
            <a:avLst/>
          </a:prstGeom>
          <a:noFill/>
        </p:spPr>
      </p:pic>
      <p:pic>
        <p:nvPicPr>
          <p:cNvPr id="7" name="그림 6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" r="50538"/>
          <a:stretch>
            <a:fillRect/>
          </a:stretch>
        </p:blipFill>
        <p:spPr>
          <a:xfrm>
            <a:off x="4006215" y="4036060"/>
            <a:ext cx="5140960" cy="23869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대여정보-내용처리</a:t>
            </a:r>
          </a:p>
        </p:txBody>
      </p:sp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" y="1391920"/>
            <a:ext cx="8153400" cy="1890395"/>
          </a:xfrm>
          <a:prstGeom prst="rect">
            <a:avLst/>
          </a:prstGeom>
          <a:noFill/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" y="3541395"/>
            <a:ext cx="3065145" cy="1391285"/>
          </a:xfrm>
          <a:prstGeom prst="rect">
            <a:avLst/>
          </a:prstGeom>
          <a:noFill/>
        </p:spPr>
      </p:pic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55" y="3541395"/>
            <a:ext cx="3587750" cy="2906395"/>
          </a:xfrm>
          <a:prstGeom prst="rect">
            <a:avLst/>
          </a:prstGeom>
          <a:noFill/>
        </p:spPr>
      </p:pic>
      <p:cxnSp>
        <p:nvCxnSpPr>
          <p:cNvPr id="9" name="Rect 0"/>
          <p:cNvCxnSpPr/>
          <p:nvPr/>
        </p:nvCxnSpPr>
        <p:spPr>
          <a:xfrm>
            <a:off x="306705" y="1797050"/>
            <a:ext cx="5570855" cy="635"/>
          </a:xfrm>
          <a:prstGeom prst="line">
            <a:avLst/>
          </a:prstGeom>
          <a:ln w="28575" cap="flat" cmpd="sng">
            <a:solidFill>
              <a:srgbClr val="C34E4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Rect 0"/>
          <p:cNvCxnSpPr/>
          <p:nvPr/>
        </p:nvCxnSpPr>
        <p:spPr>
          <a:xfrm>
            <a:off x="356235" y="1803400"/>
            <a:ext cx="635" cy="1699895"/>
          </a:xfrm>
          <a:prstGeom prst="straightConnector1">
            <a:avLst/>
          </a:prstGeom>
          <a:ln w="25400" cap="flat" cmpd="sng">
            <a:prstDash/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Rect 0"/>
          <p:cNvCxnSpPr/>
          <p:nvPr/>
        </p:nvCxnSpPr>
        <p:spPr>
          <a:xfrm>
            <a:off x="335280" y="2304415"/>
            <a:ext cx="7940675" cy="635"/>
          </a:xfrm>
          <a:prstGeom prst="line">
            <a:avLst/>
          </a:prstGeom>
          <a:ln w="28575" cap="flat" cmpd="sng">
            <a:solidFill>
              <a:srgbClr val="FCCC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Rect 0"/>
          <p:cNvCxnSpPr/>
          <p:nvPr/>
        </p:nvCxnSpPr>
        <p:spPr>
          <a:xfrm>
            <a:off x="335280" y="3107690"/>
            <a:ext cx="7940675" cy="635"/>
          </a:xfrm>
          <a:prstGeom prst="line">
            <a:avLst/>
          </a:prstGeom>
          <a:ln w="28575" cap="flat" cmpd="sng">
            <a:solidFill>
              <a:srgbClr val="0611F2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Rect 0"/>
          <p:cNvCxnSpPr/>
          <p:nvPr/>
        </p:nvCxnSpPr>
        <p:spPr>
          <a:xfrm>
            <a:off x="4079875" y="2275840"/>
            <a:ext cx="635" cy="2411095"/>
          </a:xfrm>
          <a:prstGeom prst="straightConnector1">
            <a:avLst/>
          </a:prstGeom>
          <a:ln w="25400" cap="flat" cmpd="sng">
            <a:solidFill>
              <a:srgbClr val="FCCC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Rect 0"/>
          <p:cNvCxnSpPr/>
          <p:nvPr/>
        </p:nvCxnSpPr>
        <p:spPr>
          <a:xfrm>
            <a:off x="6748145" y="3104515"/>
            <a:ext cx="635" cy="2411095"/>
          </a:xfrm>
          <a:prstGeom prst="straightConnector1">
            <a:avLst/>
          </a:prstGeom>
          <a:ln w="25400" cap="flat" cmpd="sng">
            <a:solidFill>
              <a:srgbClr val="0611F2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 0"/>
          <p:cNvSpPr txBox="1">
            <a:spLocks/>
          </p:cNvSpPr>
          <p:nvPr/>
        </p:nvSpPr>
        <p:spPr>
          <a:xfrm>
            <a:off x="393065" y="4134485"/>
            <a:ext cx="2766695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반납 이후 차량 대여가능 상태로 전환</a:t>
            </a:r>
            <a:endParaRPr lang="ko-KR" altLang="en-US" sz="9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>
            <a:off x="3937000" y="4668520"/>
            <a:ext cx="2694940" cy="534035"/>
          </a:xfrm>
          <a:prstGeom prst="rect">
            <a:avLst/>
          </a:prstGeom>
          <a:noFill/>
          <a:ln w="2540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3937000" y="5441315"/>
            <a:ext cx="3087370" cy="534035"/>
          </a:xfrm>
          <a:prstGeom prst="rect">
            <a:avLst/>
          </a:prstGeom>
          <a:noFill/>
          <a:ln w="25400" cap="flat" cmpd="sng">
            <a:solidFill>
              <a:srgbClr val="0611F2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6772910" y="4968240"/>
            <a:ext cx="2766695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정비의뢰 데이터와함께 일괄적으로 삭제</a:t>
            </a:r>
            <a:endParaRPr lang="ko-KR" altLang="en-US" sz="9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95605" y="1124585"/>
            <a:ext cx="8353425" cy="1224915"/>
          </a:xfrm>
        </p:spPr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-635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DB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구조 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DC44300-9705-4301-9027-5C2827D241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01"/>
          <a:stretch/>
        </p:blipFill>
        <p:spPr>
          <a:xfrm>
            <a:off x="2695324" y="1975558"/>
            <a:ext cx="992264" cy="1302334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87E427E3-98F0-4FAA-A912-681575BB8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86"/>
          <a:stretch/>
        </p:blipFill>
        <p:spPr>
          <a:xfrm>
            <a:off x="843288" y="1802417"/>
            <a:ext cx="929001" cy="1669203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F011596C-6DEF-4F62-A77F-379BCC5C98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84"/>
          <a:stretch/>
        </p:blipFill>
        <p:spPr>
          <a:xfrm>
            <a:off x="425008" y="4149080"/>
            <a:ext cx="1294144" cy="1399313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43E75AE1-2B9F-4D95-B903-6EC6C178CF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1417"/>
          <a:stretch/>
        </p:blipFill>
        <p:spPr>
          <a:xfrm>
            <a:off x="4571682" y="1621501"/>
            <a:ext cx="874645" cy="1819573"/>
          </a:xfrm>
          <a:prstGeom prst="rect">
            <a:avLst/>
          </a:prstGeom>
        </p:spPr>
      </p:pic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F7A94855-93B0-49C0-9BF0-E91F05C415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" r="79829"/>
          <a:stretch/>
        </p:blipFill>
        <p:spPr>
          <a:xfrm>
            <a:off x="6171537" y="1472555"/>
            <a:ext cx="1462036" cy="2676525"/>
          </a:xfrm>
          <a:prstGeom prst="rect">
            <a:avLst/>
          </a:prstGeom>
        </p:spPr>
      </p:pic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C35F9B09-D8C8-4B73-B67D-A93AA978EF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55"/>
          <a:stretch/>
        </p:blipFill>
        <p:spPr>
          <a:xfrm>
            <a:off x="2904897" y="4149080"/>
            <a:ext cx="1079923" cy="14070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F32EF7-A3D8-48A6-9B6D-EB562CEEECC1}"/>
              </a:ext>
            </a:extLst>
          </p:cNvPr>
          <p:cNvSpPr txBox="1"/>
          <p:nvPr/>
        </p:nvSpPr>
        <p:spPr>
          <a:xfrm>
            <a:off x="682925" y="1463727"/>
            <a:ext cx="128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campingCar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A3BFE3-5CDB-47CE-AAEC-9C4FC4C62A31}"/>
              </a:ext>
            </a:extLst>
          </p:cNvPr>
          <p:cNvSpPr txBox="1"/>
          <p:nvPr/>
        </p:nvSpPr>
        <p:spPr>
          <a:xfrm>
            <a:off x="2531393" y="1606226"/>
            <a:ext cx="156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campCompany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25AB7-325C-402F-B32F-5159B1DC5C71}"/>
              </a:ext>
            </a:extLst>
          </p:cNvPr>
          <p:cNvSpPr txBox="1"/>
          <p:nvPr/>
        </p:nvSpPr>
        <p:spPr>
          <a:xfrm>
            <a:off x="4636704" y="1368569"/>
            <a:ext cx="7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rental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97BA34-0D18-4DF8-97D0-0A38645A19AC}"/>
              </a:ext>
            </a:extLst>
          </p:cNvPr>
          <p:cNvSpPr txBox="1"/>
          <p:nvPr/>
        </p:nvSpPr>
        <p:spPr>
          <a:xfrm>
            <a:off x="6355258" y="1166619"/>
            <a:ext cx="1094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repairInfo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145BC8-C91C-4C0C-804E-42BF2346157F}"/>
              </a:ext>
            </a:extLst>
          </p:cNvPr>
          <p:cNvSpPr txBox="1"/>
          <p:nvPr/>
        </p:nvSpPr>
        <p:spPr>
          <a:xfrm>
            <a:off x="571010" y="3823721"/>
            <a:ext cx="10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customer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089955-BA0A-46E3-8ABA-E9CA343E6576}"/>
              </a:ext>
            </a:extLst>
          </p:cNvPr>
          <p:cNvSpPr txBox="1"/>
          <p:nvPr/>
        </p:nvSpPr>
        <p:spPr>
          <a:xfrm>
            <a:off x="2890872" y="3813913"/>
            <a:ext cx="120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repairShop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292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뷰(view) - v_his 뷰 구조</a:t>
            </a:r>
          </a:p>
        </p:txBody>
      </p:sp>
      <p:pic>
        <p:nvPicPr>
          <p:cNvPr id="6" name="그림 1" descr="C:/Users/hanjy/AppData/Roaming/PolarisOffice/ETemp/9200_19698432/fImage5417336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5" y="1188720"/>
            <a:ext cx="3616325" cy="5602605"/>
          </a:xfrm>
          <a:prstGeom prst="rect">
            <a:avLst/>
          </a:prstGeom>
          <a:noFill/>
        </p:spPr>
      </p:pic>
      <p:pic>
        <p:nvPicPr>
          <p:cNvPr id="7" name="그림 2" descr="C:/Users/hanjy/AppData/Roaming/PolarisOffice/ETemp/9200_19698432/fImage40549362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35" y="5012055"/>
            <a:ext cx="5377815" cy="1607820"/>
          </a:xfrm>
          <a:prstGeom prst="rect">
            <a:avLst/>
          </a:prstGeom>
          <a:noFill/>
        </p:spPr>
      </p:pic>
      <p:sp>
        <p:nvSpPr>
          <p:cNvPr id="8" name="텍스트 상자 3"/>
          <p:cNvSpPr txBox="1">
            <a:spLocks/>
          </p:cNvSpPr>
          <p:nvPr/>
        </p:nvSpPr>
        <p:spPr>
          <a:xfrm>
            <a:off x="3928745" y="2383790"/>
            <a:ext cx="4137660" cy="19411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1.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Rental, customer, campingCar, campCompany</a:t>
            </a:r>
            <a:r>
              <a:rPr lang="ko-KR" sz="1200">
                <a:latin typeface="맑은 고딕" charset="0"/>
                <a:ea typeface="맑은 고딕" charset="0"/>
              </a:rPr>
              <a:t>등의 테이블을 연결해서 원하는 데이터를 메소드에 넣을때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쿼리를 간단한게</a:t>
            </a:r>
            <a:r>
              <a:rPr lang="ko-KR" sz="1200">
                <a:latin typeface="맑은 고딕" charset="0"/>
                <a:ea typeface="맑은 고딕" charset="0"/>
              </a:rPr>
              <a:t> 하고자 하는 용도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2. 페이지에 데이터를 표시할때 id나 상태에 따른 데이터가 숫자로만 표시되면 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클라이언트나 관리자 모두 보기 불편해서 사용자로부터 하여금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가독성을 높이기 위해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4"/>
          <p:cNvSpPr txBox="1">
            <a:spLocks/>
          </p:cNvSpPr>
          <p:nvPr/>
        </p:nvSpPr>
        <p:spPr>
          <a:xfrm>
            <a:off x="3965575" y="1893570"/>
            <a:ext cx="413766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>
                <a:latin typeface="맑은 고딕" charset="0"/>
                <a:ea typeface="맑은 고딕" charset="0"/>
              </a:rPr>
              <a:t>목</a:t>
            </a:r>
            <a:r>
              <a:rPr lang="ko-KR" sz="1200">
                <a:latin typeface="맑은 고딕" charset="0"/>
                <a:ea typeface="맑은 고딕" charset="0"/>
              </a:rPr>
              <a:t>적.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뷰(view) - v_repair 뷰 구조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3928745" y="2383790"/>
            <a:ext cx="4137660" cy="19411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1.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Customer, campingCar, repairShop, repairInfo</a:t>
            </a:r>
            <a:r>
              <a:rPr lang="ko-KR" sz="1200">
                <a:latin typeface="맑은 고딕" charset="0"/>
                <a:ea typeface="맑은 고딕" charset="0"/>
              </a:rPr>
              <a:t>등의 테이블을 연결해서 원하는 데이터를 메소드에 넣을때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쿼리를 간단한게</a:t>
            </a:r>
            <a:r>
              <a:rPr lang="ko-KR" sz="1200">
                <a:latin typeface="맑은 고딕" charset="0"/>
                <a:ea typeface="맑은 고딕" charset="0"/>
              </a:rPr>
              <a:t> 하고자 하는 용도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2. 페이지에 데이터를 표시할때 id나 상태에 따른 데이터가 숫자로만 표시되면 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클라이언트나 관리자 모두 보기 불편해서 사용자로부터 하여금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가독성을 높이기 위해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3965575" y="1893570"/>
            <a:ext cx="413766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>
                <a:latin typeface="맑은 고딕" charset="0"/>
                <a:ea typeface="맑은 고딕" charset="0"/>
              </a:rPr>
              <a:t>목</a:t>
            </a:r>
            <a:r>
              <a:rPr lang="ko-KR" sz="1200">
                <a:latin typeface="맑은 고딕" charset="0"/>
                <a:ea typeface="맑은 고딕" charset="0"/>
              </a:rPr>
              <a:t>적.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pic>
        <p:nvPicPr>
          <p:cNvPr id="10" name="그림 5" descr="C:/Users/hanjy/AppData/Roaming/PolarisOffice/ETemp/9200_19698432/fImage35577371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" y="4841240"/>
            <a:ext cx="7700010" cy="1929130"/>
          </a:xfrm>
          <a:prstGeom prst="rect">
            <a:avLst/>
          </a:prstGeom>
          <a:noFill/>
        </p:spPr>
      </p:pic>
      <p:pic>
        <p:nvPicPr>
          <p:cNvPr id="11" name="그림 6" descr="C:/Users/hanjy/AppData/Roaming/PolarisOffice/ETemp/9200_19698432/fImage53599372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" y="1127125"/>
            <a:ext cx="3411855" cy="36658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734435" y="3140710"/>
            <a:ext cx="2995295" cy="2421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로그인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회원가입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대여사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캠핑카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정비소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마이페이지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987675" y="116840"/>
            <a:ext cx="3539490" cy="772160"/>
            <a:chOff x="2987675" y="116840"/>
            <a:chExt cx="3539490" cy="772160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주요 코드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5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주요 </a:t>
              </a:r>
              <a:r>
                <a:rPr lang="ko-KR" altLang="en-US" sz="1400" dirty="0">
                  <a:solidFill>
                    <a:prstClr val="white">
                      <a:lumMod val="50000"/>
                    </a:prstClr>
                  </a:solidFill>
                  <a:latin typeface="Calibri"/>
                  <a:ea typeface="맑은 고딕" pitchFamily="50" charset="-127"/>
                  <a:cs typeface="굴림" pitchFamily="50" charset="-127"/>
                </a:rPr>
                <a:t>코드에 대한 설명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987675" y="273685"/>
              <a:ext cx="601345" cy="5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665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605" y="183515"/>
            <a:ext cx="7661910" cy="797560"/>
          </a:xfrm>
        </p:spPr>
        <p:txBody>
          <a:bodyPr/>
          <a:lstStyle/>
          <a:p>
            <a:r>
              <a:rPr lang="ko-KR" altLang="en-US" dirty="0"/>
              <a:t>로그인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36CAEA-B3CE-4076-BB89-4044D1B4D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30"/>
            <a:ext cx="9144000" cy="5300980"/>
          </a:xfrm>
          <a:prstGeom prst="rect">
            <a:avLst/>
          </a:prstGeom>
        </p:spPr>
      </p:pic>
      <p:sp>
        <p:nvSpPr>
          <p:cNvPr id="8" name="오른쪽 화살표 2">
            <a:extLst>
              <a:ext uri="{FF2B5EF4-FFF2-40B4-BE49-F238E27FC236}">
                <a16:creationId xmlns:a16="http://schemas.microsoft.com/office/drawing/2014/main" id="{21DCC643-035C-4A4E-B047-5DDACC801812}"/>
              </a:ext>
            </a:extLst>
          </p:cNvPr>
          <p:cNvSpPr/>
          <p:nvPr/>
        </p:nvSpPr>
        <p:spPr>
          <a:xfrm>
            <a:off x="3071495" y="5744210"/>
            <a:ext cx="593090" cy="346075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89BA9-AA3A-4DB8-814D-3407B318D7BB}"/>
              </a:ext>
            </a:extLst>
          </p:cNvPr>
          <p:cNvSpPr txBox="1"/>
          <p:nvPr/>
        </p:nvSpPr>
        <p:spPr>
          <a:xfrm>
            <a:off x="3780155" y="5720715"/>
            <a:ext cx="14763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session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378578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3B4F46-51FA-4C73-99A5-21575DD1FB03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로그인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6BDC02-5B31-4264-ACBC-F4F476C65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30"/>
            <a:ext cx="9144000" cy="5300980"/>
          </a:xfrm>
          <a:prstGeom prst="rect">
            <a:avLst/>
          </a:prstGeom>
        </p:spPr>
      </p:pic>
      <p:sp>
        <p:nvSpPr>
          <p:cNvPr id="7" name="오른쪽 화살표 2">
            <a:extLst>
              <a:ext uri="{FF2B5EF4-FFF2-40B4-BE49-F238E27FC236}">
                <a16:creationId xmlns:a16="http://schemas.microsoft.com/office/drawing/2014/main" id="{78DC3C4D-13D9-42E0-A039-D7E17C799F1B}"/>
              </a:ext>
            </a:extLst>
          </p:cNvPr>
          <p:cNvSpPr/>
          <p:nvPr/>
        </p:nvSpPr>
        <p:spPr>
          <a:xfrm>
            <a:off x="3131820" y="5744210"/>
            <a:ext cx="593090" cy="346075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2CD20-8831-45A8-A613-BB3810290DDD}"/>
              </a:ext>
            </a:extLst>
          </p:cNvPr>
          <p:cNvSpPr txBox="1"/>
          <p:nvPr/>
        </p:nvSpPr>
        <p:spPr>
          <a:xfrm>
            <a:off x="3775710" y="5720715"/>
            <a:ext cx="14763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session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</a:rPr>
              <a:t>이용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Pages>34</Pages>
  <Words>476</Words>
  <Characters>0</Characters>
  <Application>Microsoft Office PowerPoint</Application>
  <DocSecurity>0</DocSecurity>
  <PresentationFormat>화면 슬라이드 쇼(4:3)</PresentationFormat>
  <Lines>0</Lines>
  <Paragraphs>136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Arial</vt:lpstr>
      <vt:lpstr>메이플스토리</vt:lpstr>
      <vt:lpstr>맑은 고딕</vt:lpstr>
      <vt:lpstr>Calibri Light</vt:lpstr>
      <vt:lpstr>HY견고딕</vt:lpstr>
      <vt:lpstr>Gill Sans Ultra Bold Condensed</vt:lpstr>
      <vt:lpstr>굴림체</vt:lpstr>
      <vt:lpstr>HY나무B</vt:lpstr>
      <vt:lpstr>Calibri</vt:lpstr>
      <vt:lpstr>Office 테마</vt:lpstr>
      <vt:lpstr>캠핑카 웹페이지</vt:lpstr>
      <vt:lpstr>PowerPoint 프레젠테이션</vt:lpstr>
      <vt:lpstr>PowerPoint 프레젠테이션</vt:lpstr>
      <vt:lpstr>DB 구조 </vt:lpstr>
      <vt:lpstr>뷰(view) - v_his 뷰 구조</vt:lpstr>
      <vt:lpstr>뷰(view) - v_repair 뷰 구조</vt:lpstr>
      <vt:lpstr>PowerPoint 프레젠테이션</vt:lpstr>
      <vt:lpstr>로그인 코드</vt:lpstr>
      <vt:lpstr>로그인 코드</vt:lpstr>
      <vt:lpstr>로그인 PRO 코드</vt:lpstr>
      <vt:lpstr>회원가입 코드</vt:lpstr>
      <vt:lpstr>회원가입 PRO 코드</vt:lpstr>
      <vt:lpstr>대여사 코드</vt:lpstr>
      <vt:lpstr>캠핑카 코드</vt:lpstr>
      <vt:lpstr>정비소 코드</vt:lpstr>
      <vt:lpstr>PowerPoint 프레젠테이션</vt:lpstr>
      <vt:lpstr>대여회사 – 추가 코드</vt:lpstr>
      <vt:lpstr>대여회사 – 추가 코드</vt:lpstr>
      <vt:lpstr>대여회사 - 수정</vt:lpstr>
      <vt:lpstr>대여회사 - 삭제</vt:lpstr>
      <vt:lpstr>고객정보 – 관리자페이지 메뉴바</vt:lpstr>
      <vt:lpstr>고객정보 - 관리</vt:lpstr>
      <vt:lpstr>캠핑카관리 - SELECT</vt:lpstr>
      <vt:lpstr>캠핑카관리 - 추가</vt:lpstr>
      <vt:lpstr>캠핑카관리 - 수정</vt:lpstr>
      <vt:lpstr>캠핑카관리 - 삭제</vt:lpstr>
      <vt:lpstr>정비소관리 - SELECT </vt:lpstr>
      <vt:lpstr>정비소관리 - 추가</vt:lpstr>
      <vt:lpstr>정비소관리 - 수정</vt:lpstr>
      <vt:lpstr>정비소관리 - 삭제</vt:lpstr>
      <vt:lpstr>정비 – 의뢰 및 결과</vt:lpstr>
      <vt:lpstr>예약관리</vt:lpstr>
      <vt:lpstr>예약관리-내용처리</vt:lpstr>
      <vt:lpstr>대여정보</vt:lpstr>
      <vt:lpstr>대여정보-내용처리</vt:lpstr>
      <vt:lpstr>THANK YOU</vt:lpstr>
    </vt:vector>
  </TitlesOfParts>
  <Manager>Slide Members</Manager>
  <Company>YESFORM Co.,Ltd.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lastModifiedBy>박영민</cp:lastModifiedBy>
  <cp:revision>8</cp:revision>
  <dcterms:modified xsi:type="dcterms:W3CDTF">2021-11-26T02:42:30Z</dcterms:modified>
  <cp:category>www.slidemembers.com</cp:category>
  <cp:version>9.103.103.45589</cp:version>
</cp:coreProperties>
</file>